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59" r:id="rId5"/>
    <p:sldId id="260" r:id="rId6"/>
    <p:sldId id="264" r:id="rId7"/>
    <p:sldId id="261" r:id="rId8"/>
    <p:sldId id="262" r:id="rId9"/>
  </p:sldIdLst>
  <p:sldSz cx="12192000" cy="6858000"/>
  <p:notesSz cx="6858000" cy="9144000"/>
  <p:defaultTextStyle>
    <a:defPPr>
      <a:defRPr lang="de-DE"/>
    </a:defPPr>
    <a:lvl1pPr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29589" indent="137753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60454" indent="274232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90044" indent="411986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920907" indent="548464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1836714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204057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2571399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2938743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ias GRENIÉ" initials="MG" lastIdx="1" clrIdx="0">
    <p:extLst>
      <p:ext uri="{19B8F6BF-5375-455C-9EA6-DF929625EA0E}">
        <p15:presenceInfo xmlns:p15="http://schemas.microsoft.com/office/powerpoint/2012/main" userId="Matthias GRENI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4E"/>
    <a:srgbClr val="76A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– titl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634225"/>
            <a:ext cx="9120000" cy="960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989000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480000"/>
            <a:ext cx="1632000" cy="54862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F6E8E94-1621-264A-A3E8-B6A06100D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4" y="6197581"/>
            <a:ext cx="1632000" cy="36123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030C467-736F-954F-8CC3-4039DB66E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000" y="689869"/>
            <a:ext cx="3532800" cy="338761"/>
          </a:xfrm>
          <a:prstGeom prst="rect">
            <a:avLst/>
          </a:prstGeom>
        </p:spPr>
      </p:pic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19EE2F9-91C5-454E-9447-EC185DBAF1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999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6" name="Bildplatzhalter 21">
            <a:extLst>
              <a:ext uri="{FF2B5EF4-FFF2-40B4-BE49-F238E27FC236}">
                <a16:creationId xmlns:a16="http://schemas.microsoft.com/office/drawing/2014/main" id="{28C9A402-6360-3C40-BF13-1B4517C9E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25723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4706CA9E-798C-AA45-B7AE-DA6E51F6E6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31447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18986F29-C053-AB47-9CFD-B13A584AD4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4783667"/>
            <a:ext cx="9120000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de-DE" dirty="0"/>
              <a:t>Name, Datum</a:t>
            </a:r>
          </a:p>
        </p:txBody>
      </p:sp>
    </p:spTree>
    <p:extLst>
      <p:ext uri="{BB962C8B-B14F-4D97-AF65-F5344CB8AC3E}">
        <p14:creationId xmlns:p14="http://schemas.microsoft.com/office/powerpoint/2010/main" val="16892962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2640000"/>
            <a:ext cx="8184000" cy="336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303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image with text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2253" y="1611000"/>
            <a:ext cx="10363200" cy="7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6622A88B-CF9C-CF42-B773-088F164A61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36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C4E96770-9E93-BF4E-AE4D-3BFD6B602C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8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7B79E24-2B28-624E-89AA-44CE0683C88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7697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eader image an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250233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-1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30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1956653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01651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55533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1E9757-F808-5D4E-BABB-586F50015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6" y="1536701"/>
            <a:ext cx="10960023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5215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67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38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and image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39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494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and image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41" y="501579"/>
            <a:ext cx="5375999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37635" y="501579"/>
            <a:ext cx="5375999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909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and image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59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283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5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8" name="Bildplatzhalter 7">
            <a:extLst>
              <a:ext uri="{FF2B5EF4-FFF2-40B4-BE49-F238E27FC236}">
                <a16:creationId xmlns:a16="http://schemas.microsoft.com/office/drawing/2014/main" id="{EAFFE364-E1BF-BE4D-B500-7C8EE78614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66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689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767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483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, heading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1481797"/>
            <a:ext cx="3504000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481797"/>
            <a:ext cx="7248000" cy="4539781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F66B7EC9-DC25-F24E-9BD0-3F08FC1315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202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, heading and text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635" y="1486824"/>
            <a:ext cx="5375999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486824"/>
            <a:ext cx="5375999" cy="45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D270E50A-FC64-FC42-AE04-0285D9769E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800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37635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203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and text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964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536931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01633" y="1536931"/>
            <a:ext cx="6312000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B9213FAE-57BA-284B-8542-567BCF4A6E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67" y="3913483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4627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s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3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59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59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5821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, 6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3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9667" y="6240001"/>
            <a:ext cx="1599691" cy="366183"/>
          </a:xfrm>
        </p:spPr>
        <p:txBody>
          <a:bodyPr/>
          <a:lstStyle>
            <a:lvl1pPr algn="l">
              <a:defRPr/>
            </a:lvl1pPr>
          </a:lstStyle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7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7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7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83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83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597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4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AC40E6-ABAC-1D4D-92D4-95EE3A5F6B4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40653" y="1536931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FCB7C3A-142C-E94A-BE2E-BE1731D37D7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653859" y="3916027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1C443FB2-746C-BE4D-9497-74642543C28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653859" y="1536931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7A16314-B7A2-984E-8271-CD3BBD08A80D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340653" y="3916026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592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6A941C6-C664-544E-87CE-366F9FC5570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19667" y="1536701"/>
            <a:ext cx="10960021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2062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9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51A976D-F39F-3044-941F-64C84A512B1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4649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957FB3BF-B17E-9E4A-B23F-F6D2E22D9C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09633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D5B804BC-D3BF-6E46-ADCF-1D4139476DF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19665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3DE3CC4-BA13-DA49-8B77-6DC257B8AC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19665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6BA8EAD5-2816-1449-8FF9-640FB6878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64649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2C4CEEBD-1533-4E49-891E-821AC0693A8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64649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4366DE8B-B874-4042-8567-CCBC5954A93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09633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120090D9-E1BB-D542-BF39-BBAFA4C2D4A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09633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4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4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17009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7009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14350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14350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11691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11691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083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9 images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03E32495-8F86-FE47-B789-CDF754E7EFD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131197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F9B5F107-1922-6B49-A955-9B898B6704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44648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8EA251D2-7152-9A47-AB76-7D15B37D198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6549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4AE52FCA-ECD2-9D4B-9A38-DBACD7FD4E2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31197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B1C8F966-7064-1F46-AFCB-A743B7FC6B8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131197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FA38AC75-BE39-FE42-B7CA-FB45E1E34F1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944648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0B24D478-C78D-D948-90BD-D67D577291E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944648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DAD19E2E-3A7B-A34B-82AD-19E4D29722F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46549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5E9A7B28-D473-EE41-8CF8-A8EDDF36604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746549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608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c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05525BA2-0E53-4045-BB39-4834856315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41417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8962BB75-A2F1-C145-A99E-0FFE5AAB76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41793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6FED1F1-A905-3947-BFB3-507E1BDCD8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28475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7113B194-944C-2348-96DB-5D2C6AF6BE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26708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458CE-0E47-0240-8A54-419AADB816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9964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803290-B33F-8D42-9BE7-E64067986A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588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3" name="Bildplatzhalter 4">
            <a:extLst>
              <a:ext uri="{FF2B5EF4-FFF2-40B4-BE49-F238E27FC236}">
                <a16:creationId xmlns:a16="http://schemas.microsoft.com/office/drawing/2014/main" id="{A00ADCAA-0FF4-544B-94E8-F7190423B3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28099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109B751A-2F32-3842-86D9-D3A4B6513F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26332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25BB31F-76C0-1E40-9B0A-158661A398F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1828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5" name="Bildplatzhalter 6">
            <a:extLst>
              <a:ext uri="{FF2B5EF4-FFF2-40B4-BE49-F238E27FC236}">
                <a16:creationId xmlns:a16="http://schemas.microsoft.com/office/drawing/2014/main" id="{CEB13965-F3EE-5248-9FD6-FFF71C8BA70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769576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6" name="Bildplatzhalter 6">
            <a:extLst>
              <a:ext uri="{FF2B5EF4-FFF2-40B4-BE49-F238E27FC236}">
                <a16:creationId xmlns:a16="http://schemas.microsoft.com/office/drawing/2014/main" id="{B8EA8AA7-0DAC-304C-B7B7-69D46F96F6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56257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7" name="Bildplatzhalter 6">
            <a:extLst>
              <a:ext uri="{FF2B5EF4-FFF2-40B4-BE49-F238E27FC236}">
                <a16:creationId xmlns:a16="http://schemas.microsoft.com/office/drawing/2014/main" id="{4E88B4E6-87A1-744D-8302-0F44A25DB9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354491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735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32000" y="4155034"/>
            <a:ext cx="9120000" cy="4116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520556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‘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.’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37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B3E779-BCCC-8743-89B4-BC891EAC13FB}"/>
              </a:ext>
            </a:extLst>
          </p:cNvPr>
          <p:cNvSpPr txBox="1"/>
          <p:nvPr/>
        </p:nvSpPr>
        <p:spPr>
          <a:xfrm>
            <a:off x="1536001" y="650739"/>
            <a:ext cx="9119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algn="ctr"/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supporters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partners</a:t>
            </a:r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A5F1E2E-4117-8749-9404-B4F4E4E04A31}"/>
              </a:ext>
            </a:extLst>
          </p:cNvPr>
          <p:cNvSpPr/>
          <p:nvPr/>
        </p:nvSpPr>
        <p:spPr>
          <a:xfrm>
            <a:off x="525425" y="2107274"/>
            <a:ext cx="11141148" cy="413272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de-DE" sz="2133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18B233-DE42-7C4D-AEDC-A30308D0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36" y="2421084"/>
            <a:ext cx="2230325" cy="28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AC4A1A6-965E-3749-A95B-4096A425B0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275" y="2325084"/>
            <a:ext cx="1371428" cy="4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ADFA62-A64E-F14D-A8BE-2042AF307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480" y="2325084"/>
            <a:ext cx="1171525" cy="48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DD8E070-EF76-934C-9B8B-C4EC46ED1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69" y="3057623"/>
            <a:ext cx="1562400" cy="336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54CC7EC-8BEA-3643-8B9E-8786F03EB6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815" y="3057623"/>
            <a:ext cx="1771000" cy="33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EA1A248-F859-5547-A7B2-23F525904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928" y="2937623"/>
            <a:ext cx="719681" cy="576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988821E-F212-0547-9CE3-36DA7F059F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221" y="2985623"/>
            <a:ext cx="620689" cy="48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06F202F-0F52-3749-A272-773A1B2BEA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090" y="3038956"/>
            <a:ext cx="983415" cy="37333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A754EB0-F72E-6C46-83C4-6C449B7D69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581" y="3033623"/>
            <a:ext cx="901305" cy="38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7A1F71E-AE55-B24B-AB67-C0B0E940CC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3344" y="3081623"/>
            <a:ext cx="1567385" cy="28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8DF751A-E2FC-4644-B509-6E18565D12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0631" y="2373084"/>
            <a:ext cx="2552580" cy="38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EF69CB-82A2-F448-A984-E86FB77975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4975" y="2373084"/>
            <a:ext cx="1984984" cy="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 - iDiv Deckblatt Bild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8F392E-76CB-8649-9E43-AA5F04263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35C2685-E955-BB47-939F-D1FC62973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68" y="6507811"/>
            <a:ext cx="1890055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t>Page </a:t>
            </a:r>
            <a:fld id="{590A1C90-9FEE-1449-8DD2-3B30C7940062}" type="slidenum"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5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2B13E882-8458-F24A-893F-246D11C4A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311104"/>
            <a:ext cx="9120000" cy="2235793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</a:t>
            </a:r>
          </a:p>
        </p:txBody>
      </p:sp>
    </p:spTree>
    <p:extLst>
      <p:ext uri="{BB962C8B-B14F-4D97-AF65-F5344CB8AC3E}">
        <p14:creationId xmlns:p14="http://schemas.microsoft.com/office/powerpoint/2010/main" val="2508571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hnowledgem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D36A257-822F-7A4E-9685-E799E3EDB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567" y="2607378"/>
            <a:ext cx="9419792" cy="115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We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kindly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acknowledge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support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German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Centre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for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Integrative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Biodiversity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Research (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iDiv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) Halle-Jena-Leipzig,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funded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>
                <a:solidFill>
                  <a:schemeClr val="bg1"/>
                </a:solidFill>
                <a:latin typeface="Verdana" charset="0"/>
                <a:cs typeface="Verdana" charset="0"/>
              </a:rPr>
              <a:t>Deutsche Forschungsgemeinschaft 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(FZT 118).</a:t>
            </a:r>
          </a:p>
        </p:txBody>
      </p:sp>
    </p:spTree>
    <p:extLst>
      <p:ext uri="{BB962C8B-B14F-4D97-AF65-F5344CB8AC3E}">
        <p14:creationId xmlns:p14="http://schemas.microsoft.com/office/powerpoint/2010/main" val="28719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5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7635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07635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95603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95603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Bildplatzhalter 7">
            <a:extLst>
              <a:ext uri="{FF2B5EF4-FFF2-40B4-BE49-F238E27FC236}">
                <a16:creationId xmlns:a16="http://schemas.microsoft.com/office/drawing/2014/main" id="{4EF6332A-E402-0F49-94EE-0610031AFB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83571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F60C0638-D5E7-DE42-BFAE-1B13297270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83571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1540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871540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4981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5 images (3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6388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5 images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4332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 - 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3513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97AF8F-F272-E041-93E3-75C1AB2E8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30A502A0-314C-0F46-AB42-98AC32D71C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F5429A-927E-7B43-BFB3-77CC5AB73E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92000" y="4608000"/>
            <a:ext cx="7248000" cy="1200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1092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4D20E751-7077-D043-AA3D-A80231688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C9E1EB7-5C0C-D04F-B690-A47769ADCE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47C64A2-F4FE-C94A-9D8A-317838D340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5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517AA33E-F538-8D4A-BF84-5D36272558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79657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AFE084-3A29-C64B-BBCA-A5840C826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0000" y="6240001"/>
            <a:ext cx="1599691" cy="36618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lvl1pPr algn="ctr" defTabSz="142879" rtl="0" eaLnBrk="1" fontAlgn="base" hangingPunct="1">
        <a:spcBef>
          <a:spcPct val="0"/>
        </a:spcBef>
        <a:spcAft>
          <a:spcPct val="0"/>
        </a:spcAft>
        <a:defRPr sz="1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228606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457213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685818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914425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07160" indent="-10716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32576" indent="-88902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5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57991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5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0166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4454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788352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31690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75028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18364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1pPr>
      <a:lvl2pPr marL="14333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2pPr>
      <a:lvl3pPr marL="286674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3pPr>
      <a:lvl4pPr marL="43001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4pPr>
      <a:lvl5pPr marL="57334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5pPr>
      <a:lvl6pPr marL="71668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6pPr>
      <a:lvl7pPr marL="86002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7pPr>
      <a:lvl8pPr marL="1003359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8pPr>
      <a:lvl9pPr marL="114669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rekyt.github.io/" TargetMode="External"/><Relationship Id="rId4" Type="http://schemas.openxmlformats.org/officeDocument/2006/relationships/hyperlink" Target="https://twitter.com/LeNemat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C8E9D-696D-4D24-BAD6-BD4179882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gaps in trait availability for alien species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C5B69-F275-4943-91C4-9101B65048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barrier to global plant invasion ecology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67DB86-C76D-4A2C-86F3-236FB719DD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3208" t="-13442" r="-17209" b="-10340"/>
          <a:stretch/>
        </p:blipFill>
        <p:spPr>
          <a:xfrm>
            <a:off x="3525723" y="5712903"/>
            <a:ext cx="2567999" cy="8963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0BFF6-B858-476E-AF41-2CDF7774C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sz="1800" dirty="0"/>
              <a:t>Matthias </a:t>
            </a:r>
            <a:r>
              <a:rPr lang="fr-FR" sz="1800" dirty="0" err="1"/>
              <a:t>Grenié</a:t>
            </a:r>
            <a:r>
              <a:rPr lang="fr-FR" sz="1800" dirty="0"/>
              <a:t>, </a:t>
            </a:r>
            <a:r>
              <a:rPr lang="fr-FR" sz="1800" dirty="0" err="1"/>
              <a:t>GloNAF</a:t>
            </a:r>
            <a:r>
              <a:rPr lang="fr-FR" sz="1800" dirty="0"/>
              <a:t> consortium, and Marten Winter</a:t>
            </a:r>
            <a:br>
              <a:rPr lang="fr-FR" sz="1800" dirty="0"/>
            </a:br>
            <a:r>
              <a:rPr lang="fr-FR" sz="1800" dirty="0" err="1"/>
              <a:t>MacroFest</a:t>
            </a:r>
            <a:r>
              <a:rPr lang="fr-FR" sz="1800" dirty="0"/>
              <a:t> 2022 ‑ July 5th 2022</a:t>
            </a:r>
            <a:endParaRPr lang="en-US" sz="18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BDCB3B3-2097-4A41-875B-1A051B5399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5951" t="-17072" r="-14066" b="-16987"/>
          <a:stretch/>
        </p:blipFill>
        <p:spPr>
          <a:xfrm>
            <a:off x="310393" y="5810251"/>
            <a:ext cx="333881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9"/>
    </mc:Choice>
    <mc:Fallback xmlns="">
      <p:transition spd="slow" advTm="406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6D62A-8AC7-40E1-855F-285B7AA0C7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fr-FR" dirty="0"/>
              <a:t>Alien </a:t>
            </a:r>
            <a:r>
              <a:rPr lang="fr-FR" dirty="0" err="1"/>
              <a:t>species</a:t>
            </a:r>
            <a:r>
              <a:rPr lang="fr-FR" dirty="0"/>
              <a:t> have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ecological</a:t>
            </a:r>
            <a:r>
              <a:rPr lang="fr-FR" dirty="0"/>
              <a:t> </a:t>
            </a:r>
            <a:r>
              <a:rPr lang="fr-FR" dirty="0" err="1"/>
              <a:t>consequences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D5A6-6442-4E29-B5E4-C4BB9C3A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1312478"/>
            <a:ext cx="6429375" cy="427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731F4-BEEF-40A5-8530-76AD1D63C179}"/>
              </a:ext>
            </a:extLst>
          </p:cNvPr>
          <p:cNvSpPr txBox="1"/>
          <p:nvPr/>
        </p:nvSpPr>
        <p:spPr>
          <a:xfrm>
            <a:off x="7825090" y="2293691"/>
            <a:ext cx="3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Invasive species that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replaces native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CB4A1-CF04-48D0-AC62-9BC1771761D3}"/>
              </a:ext>
            </a:extLst>
          </p:cNvPr>
          <p:cNvSpPr txBox="1"/>
          <p:nvPr/>
        </p:nvSpPr>
        <p:spPr>
          <a:xfrm>
            <a:off x="7825088" y="1312478"/>
            <a:ext cx="3799643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Asian knotweed</a:t>
            </a:r>
          </a:p>
          <a:p>
            <a:r>
              <a:rPr lang="en-US" sz="18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Fallopia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japonica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Houtt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07853-7332-4981-88B0-6D18AA9F6E3B}"/>
              </a:ext>
            </a:extLst>
          </p:cNvPr>
          <p:cNvSpPr txBox="1"/>
          <p:nvPr/>
        </p:nvSpPr>
        <p:spPr>
          <a:xfrm>
            <a:off x="7825089" y="3479782"/>
            <a:ext cx="3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Strong effects</a:t>
            </a:r>
          </a:p>
          <a:p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ecosystem functioning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BBB245-B6E8-4CE4-806D-819AEEF3DEE6}"/>
              </a:ext>
            </a:extLst>
          </p:cNvPr>
          <p:cNvSpPr/>
          <p:nvPr/>
        </p:nvSpPr>
        <p:spPr>
          <a:xfrm>
            <a:off x="7825088" y="4665873"/>
            <a:ext cx="3647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Cost to remove (in Germany)</a:t>
            </a:r>
          </a:p>
          <a:p>
            <a:r>
              <a:rPr lang="en-US" sz="1800" b="1" dirty="0">
                <a:latin typeface="+mn-lt"/>
              </a:rPr>
              <a:t>annually ~€32.3 million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(Reinhardt et al. 2003)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3D474-D3E5-4BA9-B1CD-B025E61400F6}"/>
              </a:ext>
            </a:extLst>
          </p:cNvPr>
          <p:cNvSpPr txBox="1"/>
          <p:nvPr/>
        </p:nvSpPr>
        <p:spPr>
          <a:xfrm>
            <a:off x="1206905" y="5805925"/>
            <a:ext cx="10019489" cy="646331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are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thousands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alien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globally</a:t>
            </a:r>
            <a:endParaRPr lang="fr-FR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understanding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their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6D62A-8AC7-40E1-855F-285B7AA0C7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495322"/>
            <a:ext cx="10993967" cy="768000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traits to </a:t>
            </a:r>
            <a:r>
              <a:rPr lang="fr-FR" dirty="0" err="1"/>
              <a:t>advance</a:t>
            </a:r>
            <a:r>
              <a:rPr lang="fr-FR" dirty="0"/>
              <a:t> invasion </a:t>
            </a:r>
            <a:r>
              <a:rPr lang="fr-FR" dirty="0" err="1"/>
              <a:t>ecology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BCD4B-2721-4E19-ACA9-C1FE77897CFF}"/>
              </a:ext>
            </a:extLst>
          </p:cNvPr>
          <p:cNvSpPr txBox="1"/>
          <p:nvPr/>
        </p:nvSpPr>
        <p:spPr>
          <a:xfrm>
            <a:off x="1094835" y="5652744"/>
            <a:ext cx="10019489" cy="540739"/>
          </a:xfrm>
          <a:prstGeom prst="rect">
            <a:avLst/>
          </a:prstGeom>
          <a:solidFill>
            <a:srgbClr val="FFDD4E"/>
          </a:solidFill>
          <a:effectLst>
            <a:softEdge rad="508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know of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 of alien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at global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A0007-5CFE-43F0-BC40-763895FE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40" y="2071092"/>
            <a:ext cx="3892259" cy="3310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BF31C3-DF20-4A56-A56D-1888C6DCD6AF}"/>
              </a:ext>
            </a:extLst>
          </p:cNvPr>
          <p:cNvSpPr txBox="1"/>
          <p:nvPr/>
        </p:nvSpPr>
        <p:spPr>
          <a:xfrm>
            <a:off x="6291083" y="1198185"/>
            <a:ext cx="5029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explain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relationships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within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communities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</a:t>
            </a:r>
            <a:b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coexistence </a:t>
            </a:r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theory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667D5-A4D3-4400-BE0B-BBD9C975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58" y="2140911"/>
            <a:ext cx="1755414" cy="3240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AA15EF-7EE8-435D-9EB5-3A01C4BE1810}"/>
              </a:ext>
            </a:extLst>
          </p:cNvPr>
          <p:cNvSpPr txBox="1"/>
          <p:nvPr/>
        </p:nvSpPr>
        <p:spPr>
          <a:xfrm>
            <a:off x="871153" y="1190013"/>
            <a:ext cx="468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let us</a:t>
            </a:r>
            <a:b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gain insight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b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Díaz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2016)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6930F-E717-4629-B381-FA2C04605C43}"/>
              </a:ext>
            </a:extLst>
          </p:cNvPr>
          <p:cNvSpPr txBox="1"/>
          <p:nvPr/>
        </p:nvSpPr>
        <p:spPr>
          <a:xfrm>
            <a:off x="969263" y="3094767"/>
            <a:ext cx="10136481" cy="708819"/>
          </a:xfrm>
          <a:prstGeom prst="rect">
            <a:avLst/>
          </a:prstGeom>
          <a:solidFill>
            <a:srgbClr val="76A4D2"/>
          </a:solidFill>
          <a:effectLst>
            <a:softEdge rad="3175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fr-FR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massive trait data on alien </a:t>
            </a:r>
            <a:r>
              <a:rPr lang="fr-FR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3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842DB-2F78-4973-AC66-05294CC3AD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4500" y="501649"/>
            <a:ext cx="10993967" cy="768000"/>
          </a:xfrm>
        </p:spPr>
        <p:txBody>
          <a:bodyPr/>
          <a:lstStyle/>
          <a:p>
            <a:r>
              <a:rPr lang="fr-FR" dirty="0"/>
              <a:t>Methods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19B7F-9ECB-49A4-BDA8-837AD3B8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83" y="2356576"/>
            <a:ext cx="2621087" cy="96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998CA-B039-4E02-915B-310C184F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905" y="1855749"/>
            <a:ext cx="3095625" cy="1685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9CDFF2-B819-4F7F-8D97-FACF0247DD4F}"/>
              </a:ext>
            </a:extLst>
          </p:cNvPr>
          <p:cNvSpPr txBox="1"/>
          <p:nvPr/>
        </p:nvSpPr>
        <p:spPr>
          <a:xfrm>
            <a:off x="787940" y="1594139"/>
            <a:ext cx="321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Alien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Distribution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DDEB5-7B20-4CF7-8FCA-F363E975FFD1}"/>
              </a:ext>
            </a:extLst>
          </p:cNvPr>
          <p:cNvSpPr txBox="1"/>
          <p:nvPr/>
        </p:nvSpPr>
        <p:spPr>
          <a:xfrm>
            <a:off x="7230815" y="1191685"/>
            <a:ext cx="428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Global Plant Trait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39785-2CF9-4FE2-A7FF-0C7755707DE5}"/>
              </a:ext>
            </a:extLst>
          </p:cNvPr>
          <p:cNvSpPr txBox="1"/>
          <p:nvPr/>
        </p:nvSpPr>
        <p:spPr>
          <a:xfrm>
            <a:off x="3865898" y="3369923"/>
            <a:ext cx="3748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Taxonomic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Harmonization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Grenié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2022)</a:t>
            </a:r>
          </a:p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Trait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Harmonization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B3107-C4D5-454D-8E73-B799C9E2351E}"/>
              </a:ext>
            </a:extLst>
          </p:cNvPr>
          <p:cNvSpPr/>
          <p:nvPr/>
        </p:nvSpPr>
        <p:spPr>
          <a:xfrm>
            <a:off x="2176493" y="5132792"/>
            <a:ext cx="7839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+mn-lt"/>
              </a:rPr>
              <a:t>16 538</a:t>
            </a:r>
            <a:r>
              <a:rPr lang="en-US" sz="1800" dirty="0">
                <a:latin typeface="+mn-lt"/>
              </a:rPr>
              <a:t> species from </a:t>
            </a:r>
            <a:r>
              <a:rPr lang="en-US" sz="1800" dirty="0" err="1">
                <a:latin typeface="+mn-lt"/>
              </a:rPr>
              <a:t>GloNAF</a:t>
            </a:r>
            <a:endParaRPr lang="en-US" sz="1800" dirty="0">
              <a:latin typeface="+mn-lt"/>
            </a:endParaRPr>
          </a:p>
          <a:p>
            <a:pPr algn="ctr"/>
            <a:r>
              <a:rPr lang="en-US" sz="1800" b="1" dirty="0">
                <a:latin typeface="+mn-lt"/>
              </a:rPr>
              <a:t>→ 15 490 </a:t>
            </a:r>
            <a:r>
              <a:rPr lang="en-US" sz="1800" dirty="0">
                <a:latin typeface="+mn-lt"/>
              </a:rPr>
              <a:t>species with</a:t>
            </a:r>
            <a:r>
              <a:rPr lang="en-US" sz="1800" b="1" dirty="0">
                <a:latin typeface="+mn-lt"/>
              </a:rPr>
              <a:t> at least one trait (consolidated data)</a:t>
            </a:r>
            <a:r>
              <a:rPr lang="en-US" sz="1800" dirty="0">
                <a:latin typeface="+mn-lt"/>
              </a:rPr>
              <a:t> 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69F6E71F-A990-4887-A544-910CF9DC3ACD}"/>
              </a:ext>
            </a:extLst>
          </p:cNvPr>
          <p:cNvSpPr/>
          <p:nvPr/>
        </p:nvSpPr>
        <p:spPr>
          <a:xfrm>
            <a:off x="4429394" y="2329317"/>
            <a:ext cx="2621087" cy="643982"/>
          </a:xfrm>
          <a:prstGeom prst="leftRightArrow">
            <a:avLst/>
          </a:prstGeom>
          <a:solidFill>
            <a:srgbClr val="FFDD4E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79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966D-E24C-4068-8823-59DC5990E0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fr-FR" dirty="0"/>
              <a:t>Few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Traits</a:t>
            </a:r>
            <a:br>
              <a:rPr lang="fr-FR" dirty="0"/>
            </a:br>
            <a:r>
              <a:rPr lang="fr-FR" dirty="0"/>
              <a:t>Top </a:t>
            </a:r>
            <a:r>
              <a:rPr lang="fr-FR" dirty="0" err="1"/>
              <a:t>Measured</a:t>
            </a:r>
            <a:r>
              <a:rPr lang="fr-FR" dirty="0"/>
              <a:t> Traits are not </a:t>
            </a:r>
            <a:r>
              <a:rPr lang="fr-FR" dirty="0" err="1"/>
              <a:t>that</a:t>
            </a:r>
            <a:r>
              <a:rPr lang="fr-FR" dirty="0"/>
              <a:t> Relevant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D01A-8968-4A8E-9212-F20C8DEA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7" y="1246941"/>
            <a:ext cx="5162308" cy="4672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562F7-8B15-41BA-AAB1-A5BEC6D9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56" y="1269649"/>
            <a:ext cx="5577628" cy="4751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45E68-3692-46BC-A2E2-D184EE15B188}"/>
              </a:ext>
            </a:extLst>
          </p:cNvPr>
          <p:cNvSpPr txBox="1"/>
          <p:nvPr/>
        </p:nvSpPr>
        <p:spPr>
          <a:xfrm>
            <a:off x="775023" y="6171685"/>
            <a:ext cx="532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 trait matrix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empty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9E033-582F-4DF0-9223-0B56A8E959B2}"/>
              </a:ext>
            </a:extLst>
          </p:cNvPr>
          <p:cNvSpPr txBox="1"/>
          <p:nvPr/>
        </p:nvSpPr>
        <p:spPr>
          <a:xfrm>
            <a:off x="6647286" y="6045353"/>
            <a:ext cx="532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commonly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measured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not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ecologically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insightful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5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966D-E24C-4068-8823-59DC5990E0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fr-FR" dirty="0"/>
              <a:t>Trait combinations are not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measured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6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47B4B-71CA-47F9-98DC-1F66B08B97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 err="1"/>
              <a:t>Closing</a:t>
            </a:r>
            <a:r>
              <a:rPr lang="fr-FR" dirty="0"/>
              <a:t> the gaps: a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effort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03E5A-4FBE-4014-B110-12A733929A2D}"/>
              </a:ext>
            </a:extLst>
          </p:cNvPr>
          <p:cNvSpPr txBox="1"/>
          <p:nvPr/>
        </p:nvSpPr>
        <p:spPr>
          <a:xfrm>
            <a:off x="1199626" y="1350628"/>
            <a:ext cx="5259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 are not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measured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Traits NOT in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databases</a:t>
            </a:r>
            <a:endParaRPr lang="fr-FR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to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better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integration</a:t>
            </a:r>
            <a:endParaRPr lang="fr-FR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measured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endParaRPr lang="fr-FR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Geographical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known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should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fr-F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7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14B48-E310-4195-9584-96E7736357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6FFF7-C887-4DEB-B2BC-1D1D665C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66" y="509431"/>
            <a:ext cx="3728061" cy="7796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168CD5-678A-446B-9AA2-8FB906623296}"/>
              </a:ext>
            </a:extLst>
          </p:cNvPr>
          <p:cNvGrpSpPr/>
          <p:nvPr/>
        </p:nvGrpSpPr>
        <p:grpSpPr>
          <a:xfrm>
            <a:off x="5087677" y="509431"/>
            <a:ext cx="2380568" cy="779696"/>
            <a:chOff x="4728754" y="520305"/>
            <a:chExt cx="2380568" cy="779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A0E678-BB88-45DA-808D-1C5015D4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8754" y="520305"/>
              <a:ext cx="954199" cy="7796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6334B6-CF43-4D25-B3A4-33204D69B33B}"/>
                </a:ext>
              </a:extLst>
            </p:cNvPr>
            <p:cNvSpPr txBox="1"/>
            <p:nvPr/>
          </p:nvSpPr>
          <p:spPr>
            <a:xfrm>
              <a:off x="5555542" y="770255"/>
              <a:ext cx="1553780" cy="27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/>
                </a:rPr>
                <a:t>@</a:t>
              </a:r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/>
                </a:rPr>
                <a:t>LeNematode</a:t>
              </a:r>
              <a:endPara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4C3ED6-6B4C-4BC4-849E-36E5E5277C46}"/>
              </a:ext>
            </a:extLst>
          </p:cNvPr>
          <p:cNvSpPr txBox="1"/>
          <p:nvPr/>
        </p:nvSpPr>
        <p:spPr>
          <a:xfrm>
            <a:off x="9198220" y="759381"/>
            <a:ext cx="227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https://rekyt.github.io/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16869"/>
      </p:ext>
    </p:extLst>
  </p:cSld>
  <p:clrMapOvr>
    <a:masterClrMapping/>
  </p:clrMapOvr>
</p:sld>
</file>

<file path=ppt/theme/theme1.xml><?xml version="1.0" encoding="utf-8"?>
<a:theme xmlns:a="http://schemas.openxmlformats.org/drawingml/2006/main" name="iDiv_Vorlage_P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dist="19050" dir="5400000" algn="t" rotWithShape="0">
            <a:prstClr val="black">
              <a:alpha val="20000"/>
            </a:prstClr>
          </a:outerShdw>
        </a:effectLst>
      </a:spPr>
      <a:bodyPr anchor="ctr"/>
      <a:lstStyle>
        <a:defPPr marL="0" indent="0" algn="ctr">
          <a:buNone/>
          <a:defRPr sz="1600"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0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B230CCEC-1687-C444-B801-A2B84912CAF7}" vid="{F9E2CF3C-2A4F-2249-9124-C51B8F20AD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iDivTemplate_16-9</Template>
  <TotalTime>0</TotalTime>
  <Words>285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ＭＳ Ｐゴシック</vt:lpstr>
      <vt:lpstr>Arial</vt:lpstr>
      <vt:lpstr>Verdana</vt:lpstr>
      <vt:lpstr>iDiv_Vorlage_PP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GRENIÉ</dc:creator>
  <cp:lastModifiedBy>Matthias GRENIÉ</cp:lastModifiedBy>
  <cp:revision>42</cp:revision>
  <dcterms:created xsi:type="dcterms:W3CDTF">2022-06-22T08:14:42Z</dcterms:created>
  <dcterms:modified xsi:type="dcterms:W3CDTF">2022-06-27T14:16:23Z</dcterms:modified>
</cp:coreProperties>
</file>